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9" r:id="rId3"/>
    <p:sldId id="269" r:id="rId4"/>
    <p:sldId id="260" r:id="rId5"/>
    <p:sldId id="261" r:id="rId6"/>
    <p:sldId id="262" r:id="rId7"/>
    <p:sldId id="263" r:id="rId8"/>
    <p:sldId id="264" r:id="rId9"/>
    <p:sldId id="257" r:id="rId10"/>
    <p:sldId id="266" r:id="rId11"/>
    <p:sldId id="267" r:id="rId12"/>
    <p:sldId id="268" r:id="rId13"/>
    <p:sldId id="271" r:id="rId14"/>
    <p:sldId id="272" r:id="rId15"/>
    <p:sldId id="273" r:id="rId16"/>
    <p:sldId id="25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97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4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092" y="-1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73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Citat</a:t>
            </a:r>
            <a:r>
              <a:rPr lang="en-US" dirty="0" smtClean="0"/>
              <a:t> je u </a:t>
            </a:r>
            <a:r>
              <a:rPr lang="en-US" dirty="0" err="1" smtClean="0"/>
              <a:t>literaturi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2016-10-24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2016-10-24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still.pub/2016/misread-tsn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vdmaaten.github.io/tsn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Soft computing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Đorđe Obradović</a:t>
            </a:r>
          </a:p>
          <a:p>
            <a:r>
              <a:rPr lang="sr-Latn-RS" dirty="0" smtClean="0"/>
              <a:t>dr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Vuk Malbaša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/>
              <a:t>#3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Klasična metrika ili funkcija rastojanja definiše udaljenost između svih objekata iz nekog skupa.</a:t>
            </a:r>
          </a:p>
          <a:p>
            <a:r>
              <a:rPr lang="sr-Latn-RS" sz="2400" dirty="0" smtClean="0"/>
              <a:t>Skup sa mettrikom se zove metrički prostor.</a:t>
            </a:r>
            <a:br>
              <a:rPr lang="sr-Latn-RS" sz="2400" dirty="0" smtClean="0"/>
            </a:br>
            <a:r>
              <a:rPr lang="sr-Latn-RS" sz="2400" dirty="0" smtClean="0"/>
              <a:t>Metrika indukuje topologiju nad skupom.</a:t>
            </a:r>
          </a:p>
          <a:p>
            <a:r>
              <a:rPr lang="sr-Latn-RS" sz="2400" dirty="0" smtClean="0"/>
              <a:t>Metrika definisana nad skupom X mora zadovoljavati sledeće uslove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90801" y="3733800"/>
            <a:ext cx="3729038" cy="2971800"/>
            <a:chOff x="1981200" y="3124200"/>
            <a:chExt cx="3495675" cy="291792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5600" y="3124200"/>
              <a:ext cx="1562100" cy="323850"/>
            </a:xfrm>
            <a:prstGeom prst="rect">
              <a:avLst/>
            </a:prstGeom>
            <a:noFill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3733800"/>
              <a:ext cx="1343025" cy="323850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4288466"/>
              <a:ext cx="3076575" cy="323850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4843132"/>
              <a:ext cx="2076450" cy="323850"/>
            </a:xfrm>
            <a:prstGeom prst="rect">
              <a:avLst/>
            </a:prstGeom>
            <a:noFill/>
          </p:spPr>
        </p:pic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5387165"/>
              <a:ext cx="3133725" cy="32385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981200" y="3733800"/>
              <a:ext cx="3770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1.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2.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3.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4.</a:t>
              </a:r>
            </a:p>
            <a:p>
              <a:endParaRPr lang="en-US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Metrika – funkcija rastojanja 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1471136"/>
            <a:ext cx="887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brojeva: 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Koji tip podataka se koristi da se predstavi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broj, u kom kontekstu se broj koristi, efektivno poređenje.</a:t>
            </a:r>
            <a:endParaRPr lang="sr-Latn-RS" sz="2400" b="1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3488204"/>
            <a:ext cx="886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 funkcija: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 li se preklapaju domeni? Rasponi? Kako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porediti funkcije sa drugačijim brojem parametara?</a:t>
            </a:r>
            <a:endParaRPr lang="sr-Latn-RS" sz="2400" b="1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4496738"/>
            <a:ext cx="878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grafova: 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usupostaviti metrički prostor,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kada fizička udaljenost nije značajna? Koji atributi jesu?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1" y="5505271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objekata: 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kakvo znanje imamo o objektima? Na koji</a:t>
            </a:r>
            <a:b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način definišemo slične? Iste? Da li naša 	metrika  	zadovoljava nejednakost trouglova? Domenski simisao?</a:t>
            </a:r>
            <a:endParaRPr lang="sr-Latn-RS" sz="2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479670"/>
            <a:ext cx="837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vektora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Serijalizacijom skoro sve podatke možemo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predstaviti u obliku vektora: stringove, slike ili zvuk.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Metrika – funkcija rastojanja 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Približno poređenje stringova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CS" sz="2400" dirty="0" smtClean="0"/>
              <a:t>“</a:t>
            </a:r>
            <a:r>
              <a:rPr lang="sr-Latn-CS" sz="2800" dirty="0" smtClean="0"/>
              <a:t>Metrika” u prostoru gde su elementi stringovi</a:t>
            </a:r>
          </a:p>
          <a:p>
            <a:r>
              <a:rPr lang="sr-Latn-CS" sz="2800" dirty="0" smtClean="0"/>
              <a:t>Korisno kada nam treba </a:t>
            </a:r>
            <a:r>
              <a:rPr lang="sr-Latn-CS" sz="2800" i="1" dirty="0" smtClean="0"/>
              <a:t>soft</a:t>
            </a:r>
            <a:r>
              <a:rPr lang="sr-Latn-CS" sz="2800" dirty="0" smtClean="0"/>
              <a:t> poređenje između stringova</a:t>
            </a:r>
            <a:endParaRPr lang="sr-Latn-CS" sz="2400" dirty="0" smtClean="0"/>
          </a:p>
          <a:p>
            <a:pPr lvl="1"/>
            <a:r>
              <a:rPr lang="sr-Latn-CS" sz="2400" dirty="0" smtClean="0"/>
              <a:t>Rastojanja:</a:t>
            </a:r>
          </a:p>
          <a:p>
            <a:pPr lvl="2"/>
            <a:r>
              <a:rPr lang="sr-Latn-CS" dirty="0" smtClean="0"/>
              <a:t>Hamming</a:t>
            </a:r>
          </a:p>
          <a:p>
            <a:pPr lvl="3"/>
            <a:r>
              <a:rPr lang="sr-Latn-CS" dirty="0" smtClean="0"/>
              <a:t>Broj bitova koji se razlikuju</a:t>
            </a:r>
          </a:p>
          <a:p>
            <a:pPr lvl="2"/>
            <a:r>
              <a:rPr lang="sr-Latn-CS" dirty="0" smtClean="0"/>
              <a:t>Levenshtein </a:t>
            </a:r>
          </a:p>
          <a:p>
            <a:pPr lvl="3"/>
            <a:r>
              <a:rPr lang="sr-Latn-CS" dirty="0" smtClean="0"/>
              <a:t>Broj operacija za transformaciju jednog u drugi</a:t>
            </a:r>
          </a:p>
          <a:p>
            <a:pPr lvl="2"/>
            <a:r>
              <a:rPr lang="sr-Latn-CS" dirty="0" smtClean="0"/>
              <a:t>Needleman–Wunsch algorithm</a:t>
            </a:r>
          </a:p>
          <a:p>
            <a:pPr lvl="3"/>
            <a:r>
              <a:rPr lang="sr-Latn-CS" dirty="0" smtClean="0"/>
              <a:t>Poravnavanje sekvenic proteina ili nukleotida</a:t>
            </a:r>
          </a:p>
          <a:p>
            <a:pPr lvl="2"/>
            <a:r>
              <a:rPr lang="sr-Latn-CS" dirty="0" smtClean="0"/>
              <a:t>Smith–Waterman algorithm</a:t>
            </a:r>
          </a:p>
          <a:p>
            <a:pPr lvl="3"/>
            <a:r>
              <a:rPr lang="sr-Latn-CS" dirty="0" smtClean="0"/>
              <a:t>Otkrivanje zajedničkih podstringova</a:t>
            </a:r>
          </a:p>
          <a:p>
            <a:pPr lvl="2"/>
            <a:r>
              <a:rPr lang="sr-Latn-CS" dirty="0" smtClean="0"/>
              <a:t>Soundex</a:t>
            </a:r>
          </a:p>
          <a:p>
            <a:pPr lvl="3"/>
            <a:r>
              <a:rPr lang="sr-Latn-CS" dirty="0" smtClean="0"/>
              <a:t>Algoritam za indeksiranje imena po izgovoru na engleskom jeziku</a:t>
            </a:r>
          </a:p>
          <a:p>
            <a:pPr lvl="2"/>
            <a:r>
              <a:rPr lang="sr-Latn-CS" dirty="0" smtClean="0"/>
              <a:t>Jaro–Winkler distance</a:t>
            </a:r>
          </a:p>
          <a:p>
            <a:pPr lvl="3"/>
            <a:r>
              <a:rPr lang="sr-Latn-CS" dirty="0" smtClean="0"/>
              <a:t>Algoritam za otkrivanje sličnih duplikata u automatski prikupljenim podacima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eople.rit.edu/rmb5229/320/project3/images/hamming_example_optimiz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204" y="2140860"/>
            <a:ext cx="5181600" cy="27936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Hamming rastojanje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sr-Latn-RS" dirty="0" smtClean="0"/>
              <a:t>Broj bitova koji se razlikuju?</a:t>
            </a:r>
          </a:p>
          <a:p>
            <a:r>
              <a:rPr lang="sr-Latn-RS" dirty="0" smtClean="0"/>
              <a:t>Vreme izvršavanja?</a:t>
            </a:r>
            <a:endParaRPr lang="sr-Latn-R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86656" y="5497284"/>
            <a:ext cx="85852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def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hamming_distance(s1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s2):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  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assert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len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(s1)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==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len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(s2)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  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return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sum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(ch1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!=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ch2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for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ch2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in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zip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s2))</a:t>
            </a:r>
            <a:r>
              <a:rPr kumimoji="0" lang="sr-Latn-RS" sz="1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CMU Serif" pitchFamily="2" charset="0"/>
                <a:cs typeface="Arial" pitchFamily="34" charset="0"/>
              </a:rPr>
              <a:t> </a:t>
            </a:r>
            <a:endParaRPr kumimoji="0" lang="sr-Latn-R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4800600"/>
            <a:ext cx="5791200" cy="457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kumimoji="0" lang="sr-Latn-R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ython implementacija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Mera razlike između dva niza (slova, brojeva ili objekta)</a:t>
            </a:r>
          </a:p>
          <a:p>
            <a:r>
              <a:rPr lang="sr-Latn-RS" dirty="0" smtClean="0"/>
              <a:t>Nema ograničenje da broj elemenata mora biti isti u oba niza</a:t>
            </a:r>
          </a:p>
          <a:p>
            <a:r>
              <a:rPr lang="sr-Latn-RS" dirty="0" smtClean="0"/>
              <a:t>Minimalan broj </a:t>
            </a:r>
            <a:r>
              <a:rPr lang="sr-Latn-RS" i="1" dirty="0" smtClean="0"/>
              <a:t>operacija </a:t>
            </a:r>
            <a:r>
              <a:rPr lang="sr-Latn-RS" dirty="0" smtClean="0"/>
              <a:t>koje treba obaviti da se jedan string transformiše u drugi</a:t>
            </a:r>
          </a:p>
          <a:p>
            <a:r>
              <a:rPr lang="sr-Latn-RS" dirty="0" smtClean="0"/>
              <a:t>Klasična pretraga koju smo radili na ORI</a:t>
            </a:r>
          </a:p>
          <a:p>
            <a:r>
              <a:rPr lang="sr-Latn-RS" dirty="0" smtClean="0"/>
              <a:t>Koristimo dinamičko programiranje da bi svaki medju-rezultat računali samo jednom. Koje je vreme izvršavanja</a:t>
            </a:r>
            <a:r>
              <a:rPr lang="en-US" dirty="0" smtClean="0"/>
              <a:t>?</a:t>
            </a:r>
            <a:endParaRPr lang="sr-Latn-R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sz="4400" dirty="0" smtClean="0"/>
              <a:t>Levenshtein rastojanje</a:t>
            </a:r>
            <a:endParaRPr lang="sr-Latn-R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2532744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Minimalan broj </a:t>
            </a:r>
            <a:r>
              <a:rPr lang="sr-Latn-RS" sz="2400" i="1" dirty="0" smtClean="0"/>
              <a:t>operacija </a:t>
            </a:r>
            <a:r>
              <a:rPr lang="sr-Latn-RS" sz="2400" dirty="0" smtClean="0"/>
              <a:t>kojima treba izmeniti karaktere jednog stringa da bi se transformisao u drugi</a:t>
            </a:r>
          </a:p>
          <a:p>
            <a:pPr lvl="1"/>
            <a:r>
              <a:rPr lang="sr-Latn-RS" dirty="0" smtClean="0"/>
              <a:t>Moguće operacije su: </a:t>
            </a:r>
          </a:p>
          <a:p>
            <a:pPr lvl="2"/>
            <a:r>
              <a:rPr lang="sr-Latn-RS" sz="1800" dirty="0" smtClean="0"/>
              <a:t>dodavanje</a:t>
            </a:r>
          </a:p>
          <a:p>
            <a:pPr lvl="2"/>
            <a:r>
              <a:rPr lang="sr-Latn-RS" sz="1800" dirty="0" smtClean="0"/>
              <a:t>brisanje</a:t>
            </a:r>
          </a:p>
          <a:p>
            <a:pPr lvl="2"/>
            <a:r>
              <a:rPr lang="sr-Latn-RS" sz="1800" dirty="0" smtClean="0"/>
              <a:t>zamena</a:t>
            </a:r>
          </a:p>
          <a:p>
            <a:pPr lvl="2"/>
            <a:endParaRPr lang="sr-Latn-RS" sz="800" dirty="0" smtClean="0"/>
          </a:p>
          <a:p>
            <a:r>
              <a:rPr lang="sr-Latn-RS" sz="2400" dirty="0" smtClean="0"/>
              <a:t>Primer: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95400" y="4419600"/>
          <a:ext cx="70104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  <a:gridCol w="2336800"/>
                <a:gridCol w="2336800"/>
              </a:tblGrid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Tehnika 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dodavanje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</a:t>
                      </a:r>
                      <a:r>
                        <a:rPr lang="sr-Latn-RS" sz="3200" b="0" dirty="0" smtClean="0">
                          <a:solidFill>
                            <a:srgbClr val="C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č</a:t>
                      </a:r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ka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č</a:t>
                      </a:r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ka 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brisanje</a:t>
                      </a:r>
                      <a:endParaRPr lang="en-US" sz="3200" b="1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Tehnika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Tehničk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a</a:t>
                      </a:r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 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zamena</a:t>
                      </a:r>
                      <a:endParaRPr lang="en-US" sz="3200" b="1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Tehničk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i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Levenshtein rastojanje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 noGrp="1"/>
          </p:cNvGraphicFramePr>
          <p:nvPr>
            <p:ph idx="1"/>
          </p:nvPr>
        </p:nvGraphicFramePr>
        <p:xfrm>
          <a:off x="381000" y="1676400"/>
          <a:ext cx="8534405" cy="4917271"/>
        </p:xfrm>
        <a:graphic>
          <a:graphicData uri="http://schemas.openxmlformats.org/drawingml/2006/table">
            <a:tbl>
              <a:tblPr/>
              <a:tblGrid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</a:tblGrid>
              <a:tr h="480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sz="4400" dirty="0" smtClean="0"/>
              <a:t>Levenshtein rastojanje</a:t>
            </a:r>
            <a:endParaRPr lang="sr-Latn-RS" sz="4400" dirty="0"/>
          </a:p>
        </p:txBody>
      </p:sp>
      <p:sp>
        <p:nvSpPr>
          <p:cNvPr id="8" name="Oval 7"/>
          <p:cNvSpPr/>
          <p:nvPr/>
        </p:nvSpPr>
        <p:spPr>
          <a:xfrm>
            <a:off x="5029200" y="45720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7400" y="45720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29400" y="50292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91400" y="55626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77200" y="60198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>
            <a:off x="5562600" y="1099066"/>
            <a:ext cx="1981200" cy="347293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3800" y="914400"/>
            <a:ext cx="11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ubacivanje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0" idx="2"/>
          </p:cNvCxnSpPr>
          <p:nvPr/>
        </p:nvCxnSpPr>
        <p:spPr>
          <a:xfrm flipH="1">
            <a:off x="7848600" y="1588532"/>
            <a:ext cx="125767" cy="3974068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43800" y="121920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izmena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2144021"/>
            <a:ext cx="8153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LevenshteinDistance(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string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s,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string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m = s.Length;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t.Length;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d =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[m + 1, n + 1];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0; i &lt; m + 1; i++)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0; j &lt; n + 1; j++) d[i, j] = 0;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sz="20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d[i, 0] = i;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 n + 1; j++)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d[0, j] = j;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</a:p>
        </p:txBody>
      </p:sp>
      <p:sp>
        <p:nvSpPr>
          <p:cNvPr id="7" name="Oval 6"/>
          <p:cNvSpPr/>
          <p:nvPr/>
        </p:nvSpPr>
        <p:spPr>
          <a:xfrm>
            <a:off x="1219200" y="2590800"/>
            <a:ext cx="5334000" cy="2971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96000" y="4953000"/>
            <a:ext cx="4572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3200" y="5410200"/>
            <a:ext cx="2433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Inicijalizacija matrice d</a:t>
            </a:r>
          </a:p>
          <a:p>
            <a:r>
              <a:rPr lang="sr-Latn-RS" dirty="0" smtClean="0"/>
              <a:t>Ovo su trivijalna rešenja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0" y="1371600"/>
            <a:ext cx="88392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&lt;= n; j++)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(s[i - 1] == t[j - 1])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d[i - 1, j - 1];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else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 - 1, j] + 1,      </a:t>
            </a:r>
            <a:r>
              <a:rPr lang="sr-Latn-RS" b="1" dirty="0" smtClean="0">
                <a:solidFill>
                  <a:srgbClr val="006600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//BRISANJE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d[i, j - 1] + 1),    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//DODAVANJE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 - 1, j - 1] + 1);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//ZAMENA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d[m, n];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364188"/>
            <a:ext cx="88392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&lt;= n; j++)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(s[i - 1] == t[j - 1])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d[i - 1, j - 1];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else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 - 1, j] + 1,      </a:t>
            </a:r>
            <a:r>
              <a:rPr lang="sr-Latn-RS" b="1" dirty="0" smtClean="0">
                <a:solidFill>
                  <a:srgbClr val="006600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//BRISANJE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d[i, j - 1] + 1),    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//DODAVANJE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 - 1, j - 1] + 1);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//ZAMENA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d[m, n];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05000" y="2895600"/>
            <a:ext cx="4038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05400" y="24384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66800" y="2362200"/>
            <a:ext cx="4038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943600" y="30480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96000" y="4191000"/>
            <a:ext cx="10668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934200" y="5410200"/>
            <a:ext cx="6096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419600" y="4191000"/>
            <a:ext cx="16002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9" idx="3"/>
          </p:cNvCxnSpPr>
          <p:nvPr/>
        </p:nvCxnSpPr>
        <p:spPr>
          <a:xfrm flipV="1">
            <a:off x="3962400" y="5361734"/>
            <a:ext cx="691544" cy="2770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5638800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Deo rezultata je prethodno izračunat u d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8600" y="1295400"/>
            <a:ext cx="4038600" cy="1066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67200" y="16002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3165" y="2201985"/>
            <a:ext cx="331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Ako je isti karakter, onda cena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ostaje ista, i krećemo se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dijagonalno na dole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0" y="5867400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Cena operacij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Može biti različita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9200" y="1143000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Vreme izvršavanja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 O(n*m)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3828143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</a:pPr>
            <a:r>
              <a:rPr lang="sr-Latn-RS" sz="2800" dirty="0" smtClean="0"/>
              <a:t>Cena operacije može da zavisi od raznih svojstava stringova koji se porede na osnovu prethodnog znanja o problemu i podacima koje treba obraditi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Dodavanje samoglasnika 0.5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Dodavanje suglasnika 1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Zamena</a:t>
            </a:r>
            <a:r>
              <a:rPr lang="sr-Cyrl-RS" sz="2400" dirty="0" smtClean="0"/>
              <a:t> </a:t>
            </a:r>
            <a:r>
              <a:rPr lang="sr-Latn-RS" sz="2400" dirty="0" smtClean="0"/>
              <a:t>č u c 0.2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Zamena klova k i r 1</a:t>
            </a:r>
          </a:p>
          <a:p>
            <a:pPr>
              <a:spcBef>
                <a:spcPts val="400"/>
              </a:spcBef>
            </a:pPr>
            <a:r>
              <a:rPr lang="sr-Latn-RS" dirty="0" smtClean="0"/>
              <a:t>Za specifične domene su korisne i druge operacije kao što je transpozicija  </a:t>
            </a:r>
          </a:p>
          <a:p>
            <a:pPr>
              <a:spcBef>
                <a:spcPts val="400"/>
              </a:spcBef>
              <a:buNone/>
            </a:pPr>
            <a:r>
              <a:rPr lang="sr-Latn-RS" dirty="0" smtClean="0"/>
              <a:t>		</a:t>
            </a:r>
            <a:r>
              <a:rPr lang="en-US" dirty="0" smtClean="0"/>
              <a:t>         </a:t>
            </a:r>
            <a:r>
              <a:rPr lang="sr-Latn-RS" dirty="0" smtClean="0"/>
              <a:t>AC </a:t>
            </a:r>
            <a:r>
              <a:rPr lang="en-US" dirty="0" smtClean="0">
                <a:sym typeface="Wingdings" pitchFamily="2" charset="2"/>
              </a:rPr>
              <a:t>&lt;---&gt;</a:t>
            </a:r>
            <a:r>
              <a:rPr lang="sr-Latn-RS" dirty="0" smtClean="0"/>
              <a:t>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Mašina za sortiranje voća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Posle ovog procesa, u svakoj kofi se nalazi voće slične veličine.</a:t>
            </a:r>
          </a:p>
          <a:p>
            <a:r>
              <a:rPr lang="sr-Latn-RS" dirty="0" smtClean="0"/>
              <a:t>Sličnost je definisana preko veličine.</a:t>
            </a:r>
            <a:endParaRPr lang="en-US" dirty="0"/>
          </a:p>
        </p:txBody>
      </p:sp>
      <p:pic>
        <p:nvPicPr>
          <p:cNvPr id="1026" name="Picture 2" descr="http://ucce.ucdavis.edu/files/repository/calag/fig5406p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66975"/>
            <a:ext cx="5048250" cy="1809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3828143"/>
          </a:xfrm>
        </p:spPr>
        <p:txBody>
          <a:bodyPr>
            <a:noAutofit/>
          </a:bodyPr>
          <a:lstStyle/>
          <a:p>
            <a:r>
              <a:rPr lang="sr-Latn-CS" sz="2800" dirty="0" smtClean="0"/>
              <a:t>Na koji način treba vrednovati operacije? </a:t>
            </a:r>
          </a:p>
          <a:p>
            <a:r>
              <a:rPr lang="sr-Latn-CS" sz="2800" dirty="0" smtClean="0"/>
              <a:t>Da li je moguće statistički utvriditi najbolje efektivne cene za neki skup problema?</a:t>
            </a:r>
          </a:p>
          <a:p>
            <a:r>
              <a:rPr lang="sr-Latn-CS" sz="2800" i="1" dirty="0" smtClean="0"/>
              <a:t>No free lunch</a:t>
            </a:r>
            <a:r>
              <a:rPr lang="sr-Latn-CS" sz="2800" dirty="0" smtClean="0"/>
              <a:t> teorema</a:t>
            </a:r>
          </a:p>
          <a:p>
            <a:pPr lvl="1"/>
            <a:r>
              <a:rPr lang="sr-Latn-CS" dirty="0" smtClean="0"/>
              <a:t>Ako je algoritam posebno pogodan za jednu klasu problema onda je ekvivalentno nepogodan za neku drugu klasu problema.</a:t>
            </a:r>
            <a:endParaRPr lang="en-US" dirty="0" smtClean="0"/>
          </a:p>
          <a:p>
            <a:pPr lvl="1"/>
            <a:r>
              <a:rPr lang="sr-Latn-RS" dirty="0" smtClean="0"/>
              <a:t>Što više pilagođavamo algoritam nekom specifičnom skupu podataka, to on postaje manje prilagođen nekom drugom skupu.</a:t>
            </a:r>
            <a:endParaRPr lang="sr-Latn-C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r-Latn-RS" dirty="0" smtClean="0">
                <a:latin typeface="+mj-lt"/>
              </a:rPr>
              <a:t>    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6279" y="1383405"/>
            <a:ext cx="6858000" cy="457200"/>
          </a:xfrm>
        </p:spPr>
        <p:txBody>
          <a:bodyPr>
            <a:normAutofit fontScale="77500" lnSpcReduction="20000"/>
          </a:bodyPr>
          <a:lstStyle/>
          <a:p>
            <a:r>
              <a:rPr lang="sr-Latn-CS" dirty="0" smtClean="0"/>
              <a:t>Problem: Traženje duplikata u registru ulica</a:t>
            </a:r>
            <a:endParaRPr lang="sr-Latn-C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2133600"/>
          <a:ext cx="1612900" cy="329374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 oktobra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2.Oktobra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752600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+mj-lt"/>
                <a:ea typeface="CMU Serif" pitchFamily="2" charset="0"/>
                <a:cs typeface="CMU Serif" pitchFamily="2" charset="0"/>
              </a:rPr>
              <a:t>Ulice u istom šifarniku </a:t>
            </a:r>
            <a:endParaRPr lang="en-US" dirty="0">
              <a:latin typeface="+mj-lt"/>
              <a:ea typeface="CMU Serif" pitchFamily="2" charset="0"/>
              <a:cs typeface="CMU Serif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8800" y="2314575"/>
          <a:ext cx="1612900" cy="401002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BRANKA MANOJLOVIĆA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Jovanovića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LAZIĆA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IVANA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JANKA BULJIKA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Janka Gombara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Jovana Cvijića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Kasapinovića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Laze Kostića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Luke Mardešića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Mijatovića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00" y="3962400"/>
          <a:ext cx="1612900" cy="2266950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Serevickog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VOJ</a:t>
                      </a:r>
                      <a:r>
                        <a:rPr lang="sr-Latn-R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NOVIĆA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800600" y="1981200"/>
          <a:ext cx="1612900" cy="17811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Frano Supilo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Franja Kluza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Kluza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Stefanovića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Stefanovića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410200" y="3962400"/>
          <a:ext cx="1612900" cy="25812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DRAPŠINA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Drapšina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Emanuela Arsenijevića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Petra Drapšina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Šefanika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 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58000" y="1828800"/>
          <a:ext cx="1612900" cy="30765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 venac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Primena rastojanja</a:t>
            </a:r>
            <a:r>
              <a:rPr kumimoji="0" lang="sr-Latn-C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između stringo</a:t>
            </a: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va</a:t>
            </a:r>
            <a:endParaRPr kumimoji="0" lang="sr-Latn-C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Protein alignment</a:t>
            </a:r>
          </a:p>
          <a:p>
            <a:pPr lvl="1"/>
            <a:r>
              <a:rPr lang="sr-Latn-RS" dirty="0" smtClean="0"/>
              <a:t>Primarna struktura se sastoji od mara iz ograničene azbuke (A)denin, (C)itozin, (G)uanin, (T)imin</a:t>
            </a:r>
          </a:p>
          <a:p>
            <a:pPr lvl="1"/>
            <a:r>
              <a:rPr lang="sr-Latn-RS" dirty="0" smtClean="0"/>
              <a:t>Primarna struktura indukuje funkciju zato što diktira oblik proteina</a:t>
            </a:r>
          </a:p>
          <a:p>
            <a:pPr lvl="1"/>
            <a:r>
              <a:rPr lang="sr-Latn-RS" dirty="0" smtClean="0"/>
              <a:t>Ako pronađemo delove primarne strukture proteina koji se preklapaju onda su to dobri kandidati za funkcionalno preklapanje</a:t>
            </a:r>
          </a:p>
          <a:p>
            <a:pPr lvl="1"/>
            <a:r>
              <a:rPr lang="sr-Latn-RS" dirty="0" smtClean="0"/>
              <a:t>Ponekad je cilj da se pronađu sekvence koje se </a:t>
            </a:r>
            <a:r>
              <a:rPr lang="sr-Latn-RS" i="1" dirty="0" smtClean="0"/>
              <a:t>ne</a:t>
            </a:r>
            <a:r>
              <a:rPr lang="sr-Latn-RS" dirty="0" smtClean="0"/>
              <a:t> preklapaju u istraživanju poremećaja i bolesti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CS" dirty="0" smtClean="0"/>
              <a:t>Kao definisati metriku u nekom prostoru? </a:t>
            </a:r>
          </a:p>
          <a:p>
            <a:pPr lvl="1"/>
            <a:r>
              <a:rPr lang="sr-Latn-CS" dirty="0" smtClean="0"/>
              <a:t>Kod poređenja vektora da li je važnija amplituda ili ugao? </a:t>
            </a:r>
            <a:r>
              <a:rPr lang="sr-Latn-CS" i="1" dirty="0" smtClean="0"/>
              <a:t>Consine similarity </a:t>
            </a:r>
            <a:r>
              <a:rPr lang="sr-Latn-CS" dirty="0" smtClean="0"/>
              <a:t>za text mining gde pojmovi mogu imati drugačiju magnitudu popularnosti ali slično značenje. Videti </a:t>
            </a:r>
            <a:r>
              <a:rPr lang="sr-Latn-CS" i="1" dirty="0" smtClean="0"/>
              <a:t>Pearson koeficijent korelacije</a:t>
            </a:r>
            <a:r>
              <a:rPr lang="sr-Latn-CS" dirty="0" smtClean="0"/>
              <a:t>.</a:t>
            </a:r>
          </a:p>
          <a:p>
            <a:pPr lvl="1"/>
            <a:r>
              <a:rPr lang="sr-Latn-CS" dirty="0" smtClean="0"/>
              <a:t>Da li se rastojanje između niza slova može koristiti kao mera sličnosti ako znamo da je važna osobina slična zvučnost izgovora na specifičnom jeziku?</a:t>
            </a:r>
          </a:p>
          <a:p>
            <a:pPr lvl="1"/>
            <a:r>
              <a:rPr lang="sr-Latn-CS" dirty="0" smtClean="0"/>
              <a:t>Da li je moguće i na koji način preslikati diskrente reči u neki kontinualni prostor gde metrike imaju semantički značaj!  Videti </a:t>
            </a:r>
            <a:r>
              <a:rPr lang="sr-Latn-CS" i="1" dirty="0" smtClean="0"/>
              <a:t>word2vec</a:t>
            </a:r>
            <a:r>
              <a:rPr lang="sr-Latn-CS" dirty="0" smtClean="0"/>
              <a:t>.</a:t>
            </a:r>
            <a:endParaRPr lang="sr-Latn-C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1694544"/>
          </a:xfrm>
        </p:spPr>
        <p:txBody>
          <a:bodyPr>
            <a:normAutofit fontScale="92500"/>
          </a:bodyPr>
          <a:lstStyle/>
          <a:p>
            <a:r>
              <a:rPr lang="sr-Latn-CS" dirty="0" smtClean="0"/>
              <a:t>Jedan pristup</a:t>
            </a:r>
            <a:r>
              <a:rPr lang="en-US" dirty="0" smtClean="0"/>
              <a:t>: u</a:t>
            </a:r>
            <a:r>
              <a:rPr lang="sr-Latn-RS" dirty="0" smtClean="0"/>
              <a:t>čiti iz primera</a:t>
            </a:r>
          </a:p>
          <a:p>
            <a:r>
              <a:rPr lang="sr-Latn-RS" dirty="0" smtClean="0"/>
              <a:t>Analiziramo kako je došlo do razlike između sekvenci</a:t>
            </a:r>
          </a:p>
          <a:p>
            <a:r>
              <a:rPr lang="sr-Latn-RS" dirty="0" smtClean="0"/>
              <a:t>Ručno ocenimo sledeća rastojanja</a:t>
            </a:r>
          </a:p>
          <a:p>
            <a:endParaRPr lang="sr-Latn-RS" dirty="0" smtClean="0"/>
          </a:p>
          <a:p>
            <a:pPr marL="514350" indent="-514350">
              <a:buNone/>
            </a:pPr>
            <a:endParaRPr lang="en-GB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9200" y="3124200"/>
          <a:ext cx="670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</a:tblGrid>
              <a:tr h="0">
                <a:tc>
                  <a:txBody>
                    <a:bodyPr/>
                    <a:lstStyle/>
                    <a:p>
                      <a:r>
                        <a:rPr lang="sr-Latn-CS" noProof="0" smtClean="0"/>
                        <a:t>Parovi</a:t>
                      </a:r>
                      <a:r>
                        <a:rPr lang="sr-Latn-CS" baseline="0" noProof="0" smtClean="0"/>
                        <a:t> stringova</a:t>
                      </a:r>
                      <a:endParaRPr lang="sr-Latn-C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noProof="0" smtClean="0"/>
                        <a:t>Razlog za razliku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dečiji, deciji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Tastatura? 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brastva, bratstva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jabuka, Jamuka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???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Jul, jun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Yrenjanin, Zrenjanin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Tastatura?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Mesnica, Mesara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Područje?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Predškolski, Pretškolski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Novom Sadu, Novi Sad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dirty="0" smtClean="0"/>
                        <a:t>Gramatika?</a:t>
                      </a:r>
                      <a:endParaRPr lang="sr-Latn-CS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818744"/>
          </a:xfrm>
        </p:spPr>
        <p:txBody>
          <a:bodyPr>
            <a:normAutofit/>
          </a:bodyPr>
          <a:lstStyle/>
          <a:p>
            <a:r>
              <a:rPr lang="sr-Latn-CS" dirty="0" smtClean="0"/>
              <a:t>Da li iz drugih podataka o korisniku možemo izvići zaključke o optimalnoj ceni operacija?</a:t>
            </a:r>
          </a:p>
          <a:p>
            <a:r>
              <a:rPr lang="sr-Latn-CS" dirty="0" smtClean="0"/>
              <a:t>Da li iz podataka o načinu broju operacija za pojedine reči možemo da naučimo neke druge osobine korisnika?</a:t>
            </a:r>
          </a:p>
          <a:p>
            <a:r>
              <a:rPr lang="sr-Latn-CS" dirty="0" smtClean="0"/>
              <a:t>Za vežbu implementirati Hamming ili Levenshtein rastojanja u programskom jeziku po izboru.</a:t>
            </a:r>
          </a:p>
          <a:p>
            <a:endParaRPr lang="sr-Latn-CS" dirty="0" smtClean="0"/>
          </a:p>
          <a:p>
            <a:endParaRPr lang="sr-Latn-CS" dirty="0" smtClean="0"/>
          </a:p>
          <a:p>
            <a:pPr marL="514350" indent="-514350">
              <a:buNone/>
            </a:pPr>
            <a:endParaRPr lang="sr-Latn-CS" sz="2400" dirty="0" smtClean="0"/>
          </a:p>
          <a:p>
            <a:pPr>
              <a:buNone/>
            </a:pPr>
            <a:endParaRPr lang="sr-Latn-C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 fontScale="92500"/>
          </a:bodyPr>
          <a:lstStyle/>
          <a:p>
            <a:r>
              <a:rPr lang="sr-Latn-CS" dirty="0" smtClean="0"/>
              <a:t>Kako pretraživati da li je reč u rečniku?</a:t>
            </a:r>
          </a:p>
          <a:p>
            <a:pPr lvl="1"/>
            <a:r>
              <a:rPr lang="sr-Latn-CS" dirty="0" smtClean="0"/>
              <a:t>Implicinto О(1) rešenje je ako koristimo </a:t>
            </a:r>
            <a:r>
              <a:rPr lang="sr-Latn-CS" i="1" dirty="0" smtClean="0"/>
              <a:t>hash table</a:t>
            </a:r>
            <a:r>
              <a:rPr lang="sr-Latn-CS" dirty="0" smtClean="0"/>
              <a:t> odnosno </a:t>
            </a:r>
            <a:r>
              <a:rPr lang="sr-Latn-CS" i="1" dirty="0" smtClean="0"/>
              <a:t>dictionary </a:t>
            </a:r>
            <a:r>
              <a:rPr lang="sr-Latn-CS" dirty="0" smtClean="0"/>
              <a:t>klasu nekog programskog jezika.</a:t>
            </a:r>
          </a:p>
          <a:p>
            <a:r>
              <a:rPr lang="sr-Latn-CS" dirty="0" smtClean="0"/>
              <a:t>Dat skup slova S, u kome se nalaze slova azbuke nula ili više puta. Videti Scrabble problem.</a:t>
            </a:r>
          </a:p>
          <a:p>
            <a:pPr lvl="1"/>
            <a:r>
              <a:rPr lang="sr-Latn-CS" dirty="0" smtClean="0"/>
              <a:t>Kako pronaći najdužu reč u datom rečniku D koja samo koristi slova iz S?</a:t>
            </a:r>
          </a:p>
          <a:p>
            <a:pPr lvl="1"/>
            <a:r>
              <a:rPr lang="sr-Latn-CS" dirty="0" smtClean="0"/>
              <a:t>Sortirajmo pojedinačno sve reči iz S i D, a potom reči iz D. Ovo dozvoljava binarnu pretragu kandidata za S u D</a:t>
            </a:r>
          </a:p>
          <a:p>
            <a:pPr lvl="2"/>
            <a:r>
              <a:rPr lang="sr-Latn-CS" dirty="0" smtClean="0"/>
              <a:t>Ova predjenja sortiranih stringova su linearna, ova metoda je pogodna za poređenje dugačkih sekvenci</a:t>
            </a:r>
          </a:p>
          <a:p>
            <a:pPr lvl="2"/>
            <a:r>
              <a:rPr lang="sr-Latn-CS" dirty="0" smtClean="0"/>
              <a:t>Drastično smanjen broj kandidata koje kasnije možemo detaljnije porediti</a:t>
            </a:r>
          </a:p>
          <a:p>
            <a:pPr lvl="2"/>
            <a:endParaRPr lang="sr-Latn-C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CS" dirty="0" smtClean="0"/>
              <a:t>Kako porediti funkcije? </a:t>
            </a:r>
          </a:p>
          <a:p>
            <a:pPr lvl="1"/>
            <a:r>
              <a:rPr lang="sr-Latn-CS" dirty="0" smtClean="0"/>
              <a:t>Važno je znati domen primene da bi mogla da se uspostavi metrika.</a:t>
            </a:r>
          </a:p>
          <a:p>
            <a:pPr lvl="1">
              <a:buNone/>
            </a:pPr>
            <a:endParaRPr lang="sr-Latn-CS" dirty="0" smtClean="0"/>
          </a:p>
          <a:p>
            <a:pPr lvl="1"/>
            <a:r>
              <a:rPr lang="sr-Latn-CS" dirty="0" smtClean="0"/>
              <a:t>Kada nije moguće uspostaviti metriku, zbog ne ispunjenog uslova o ne jednakosti trouglova, često je moguće uspostaviti funkciju razdaljine.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Pošto je svet često opisan statističkim distribucijama da li je moguće porediti distribucije? Videti </a:t>
            </a:r>
            <a:r>
              <a:rPr lang="sr-Latn-CS" i="1" dirty="0" smtClean="0"/>
              <a:t>KL divergence.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 lnSpcReduction="10000"/>
          </a:bodyPr>
          <a:lstStyle/>
          <a:p>
            <a:r>
              <a:rPr lang="sr-Latn-CS" dirty="0" smtClean="0"/>
              <a:t>Kako porediti grafove? </a:t>
            </a:r>
          </a:p>
          <a:p>
            <a:pPr lvl="1"/>
            <a:r>
              <a:rPr lang="sr-Latn-CS" dirty="0" smtClean="0"/>
              <a:t>Koje osobine grafova su bitne za domen problema?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Da li postoje specijalni uslovi? </a:t>
            </a:r>
          </a:p>
          <a:p>
            <a:pPr lvl="2"/>
            <a:r>
              <a:rPr lang="sr-Latn-CS" dirty="0" smtClean="0"/>
              <a:t>Big data/Social network?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Ako se koriste pravi podaci da li postoji etički askpet? Kako zaštititi privatnost pojedinaca čiji bi podaci mogli biti dostupni?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Kako privatne kompanije mogu da koriste podatke? Videti </a:t>
            </a:r>
            <a:r>
              <a:rPr lang="sr-Latn-CS" i="1" dirty="0" smtClean="0"/>
              <a:t>road congestion on google maps</a:t>
            </a:r>
            <a:r>
              <a:rPr lang="sr-Latn-CS" dirty="0" smtClean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Kako porediti geometrijske oblike? </a:t>
            </a:r>
          </a:p>
          <a:p>
            <a:pPr lvl="1"/>
            <a:r>
              <a:rPr lang="sr-Latn-RS" dirty="0" smtClean="0"/>
              <a:t>Ljudska percepcija oblika može biti drugačija od objektivne, kao na primer optičke varke.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Da li postoje delovi slike koji su zajednički ili česti? </a:t>
            </a:r>
          </a:p>
          <a:p>
            <a:pPr lvl="2"/>
            <a:r>
              <a:rPr lang="sr-Latn-RS" dirty="0" smtClean="0"/>
              <a:t>Na koji način efikasno identifikovati ovakve delove?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Kako da iskoristimo znanje o poreklu slike u korist rezonovanja o njoj?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Primer: Eksperiment za prirodne slike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Često je neophodno uspostaviti klase ekvivalencije ili topologiju nad prostorom podataka. </a:t>
            </a:r>
          </a:p>
          <a:p>
            <a:pPr lvl="1"/>
            <a:r>
              <a:rPr lang="sr-Latn-RS" sz="2400" dirty="0" smtClean="0"/>
              <a:t>Identifikovati koji objekti su (efektivno) isti.</a:t>
            </a:r>
          </a:p>
          <a:p>
            <a:pPr lvl="1"/>
            <a:r>
              <a:rPr lang="sr-Latn-RS" sz="2400" dirty="0" smtClean="0"/>
              <a:t>Izmeriti razdaljinu između objekata.</a:t>
            </a:r>
          </a:p>
          <a:p>
            <a:r>
              <a:rPr lang="sr-Latn-RS" sz="2800" dirty="0" smtClean="0"/>
              <a:t>Potrebno je definisati šta znači jednakost i šta znači razdaljina u prostoru podataka</a:t>
            </a:r>
            <a:r>
              <a:rPr lang="en-US" sz="2800" dirty="0" smtClean="0"/>
              <a:t>,</a:t>
            </a:r>
            <a:r>
              <a:rPr lang="sr-Latn-RS" sz="2800" dirty="0" smtClean="0"/>
              <a:t> na osnovu čovečijeg zapažanja, razumevanja, znanja, i dakle rezonovanja o problemu.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29368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Prirodne slike</a:t>
            </a:r>
            <a:endParaRPr kumimoji="0" lang="sr-Latn-C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050" name="Picture 2" descr="https://static.pexels.com/photos/3247/nature-forest-industry-r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34" y="1031876"/>
            <a:ext cx="8517732" cy="5678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Izdvojimo skup 100</a:t>
            </a:r>
            <a:r>
              <a:rPr lang="en-US" dirty="0" smtClean="0"/>
              <a:t>0</a:t>
            </a:r>
            <a:r>
              <a:rPr lang="sr-Latn-RS" dirty="0" smtClean="0"/>
              <a:t> pod-slika originalne slike.</a:t>
            </a:r>
          </a:p>
          <a:p>
            <a:pPr lvl="1"/>
            <a:r>
              <a:rPr lang="sr-Latn-RS" dirty="0" smtClean="0"/>
              <a:t>To možemo na sledeći način (m):</a:t>
            </a:r>
          </a:p>
          <a:p>
            <a:pPr lvl="1"/>
            <a:endParaRPr lang="sr-Latn-RS" dirty="0" smtClean="0"/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x = rgb2gray(imread('nature-forest-industry-rails.jpg'));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 = [];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for i = 1:1000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cx = randi(size(x,1))-20;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cy = randi(size(x,2))-20;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patch = x(cx:cx+19,cy:cy+19);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f{i} = patch(:);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end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 = cell2mat(f);</a:t>
            </a:r>
          </a:p>
          <a:p>
            <a:pPr lvl="1">
              <a:buNone/>
            </a:pPr>
            <a:endParaRPr lang="sr-Latn-R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Prirodne slike</a:t>
            </a:r>
            <a:endParaRPr lang="sr-Latn-CS" sz="4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 rot="3140474">
            <a:off x="2401076" y="4972952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6" name="Straight Arrow Connector 5"/>
          <p:cNvCxnSpPr>
            <a:endCxn id="5" idx="0"/>
          </p:cNvCxnSpPr>
          <p:nvPr/>
        </p:nvCxnSpPr>
        <p:spPr>
          <a:xfrm flipH="1">
            <a:off x="2971800" y="5029200"/>
            <a:ext cx="2895600" cy="2423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5400" y="4114800"/>
            <a:ext cx="3911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Ovde smo vektorizovali deo slike</a:t>
            </a:r>
            <a:br>
              <a:rPr lang="sr-Latn-RS" dirty="0" smtClean="0"/>
            </a:br>
            <a:r>
              <a:rPr lang="sr-Latn-RS" dirty="0" smtClean="0"/>
              <a:t>Pretvorili smo 2D deo slike u 1D vektor</a:t>
            </a:r>
            <a:br>
              <a:rPr lang="sr-Latn-RS" dirty="0" smtClean="0"/>
            </a:br>
            <a:r>
              <a:rPr lang="sr-Latn-RS" dirty="0" smtClean="0"/>
              <a:t>tako što smo redom poređali kolone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Statistička analiza slike</a:t>
            </a:r>
            <a:endParaRPr lang="sr-Latn-RS"/>
          </a:p>
        </p:txBody>
      </p:sp>
      <p:pic>
        <p:nvPicPr>
          <p:cNvPr id="2050" name="Picture 2" descr="E:\Dropbox\Current work\Djordje\Soft Computing\sc 5 predavanja\nature-forest-industry-r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2564892" cy="17099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836" y="1372360"/>
            <a:ext cx="2615164" cy="170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H="1">
            <a:off x="3886200" y="60198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4907300" y="3505200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5288858" y="3853375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l="10286" r="8571" b="6857"/>
          <a:stretch>
            <a:fillRect/>
          </a:stretch>
        </p:blipFill>
        <p:spPr bwMode="auto">
          <a:xfrm>
            <a:off x="5670416" y="4201551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 l="10286" r="8571" b="6857"/>
          <a:stretch>
            <a:fillRect/>
          </a:stretch>
        </p:blipFill>
        <p:spPr bwMode="auto">
          <a:xfrm>
            <a:off x="6051974" y="4549726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6433532" y="4897902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6815090" y="5246077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019800" y="4648200"/>
            <a:ext cx="1628972" cy="369332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 dirty="0">
              <a:solidFill>
                <a:schemeClr val="bg1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00400" y="1905000"/>
            <a:ext cx="3048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05200" y="1524000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Pretvorimo sliku u 2D crno belu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0" y="2971800"/>
            <a:ext cx="407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Izdvojimo 20x20 pixela random delove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9400" y="6096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Uradimo korelaciju između piksela nad skupom </a:t>
            </a: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 i="1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305800" y="3276600"/>
            <a:ext cx="0" cy="1219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 l="14311" t="3819" r="15564" b="4535"/>
          <a:stretch>
            <a:fillRect/>
          </a:stretch>
        </p:blipFill>
        <p:spPr bwMode="auto">
          <a:xfrm>
            <a:off x="533400" y="4114800"/>
            <a:ext cx="217805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sr-Latn-RS" sz="2400" dirty="0" smtClean="0"/>
              <a:t>Ako izačunamo korelaciju između piksela u slici dobijamo sledeću strukturu.</a:t>
            </a:r>
          </a:p>
          <a:p>
            <a:pPr>
              <a:spcBef>
                <a:spcPts val="500"/>
              </a:spcBef>
            </a:pPr>
            <a:r>
              <a:rPr lang="sr-Latn-RS" sz="2400" dirty="0" smtClean="0"/>
              <a:t>Vredsnosti piksela koji su</a:t>
            </a:r>
            <a:br>
              <a:rPr lang="sr-Latn-RS" sz="2400" dirty="0" smtClean="0"/>
            </a:br>
            <a:r>
              <a:rPr lang="sr-Latn-RS" sz="2400" dirty="0" smtClean="0"/>
              <a:t>blizu su vise korelisane</a:t>
            </a:r>
            <a:br>
              <a:rPr lang="sr-Latn-RS" sz="2400" dirty="0" smtClean="0"/>
            </a:br>
            <a:r>
              <a:rPr lang="sr-Latn-RS" sz="2400" dirty="0" smtClean="0"/>
              <a:t>nego vrednosti piksela </a:t>
            </a:r>
            <a:br>
              <a:rPr lang="sr-Latn-RS" sz="2400" dirty="0" smtClean="0"/>
            </a:br>
            <a:r>
              <a:rPr lang="sr-Latn-RS" sz="2400" dirty="0" smtClean="0"/>
              <a:t>koji su udaljeni</a:t>
            </a:r>
          </a:p>
          <a:p>
            <a:pPr>
              <a:spcBef>
                <a:spcPts val="500"/>
              </a:spcBef>
            </a:pPr>
            <a:r>
              <a:rPr lang="sr-Latn-RS" sz="2400" dirty="0" smtClean="0"/>
              <a:t>Ova matrica korelacije </a:t>
            </a:r>
            <a:br>
              <a:rPr lang="sr-Latn-RS" sz="2400" dirty="0" smtClean="0"/>
            </a:br>
            <a:r>
              <a:rPr lang="sr-Latn-RS" sz="2400" dirty="0" smtClean="0"/>
              <a:t>se pojavljuje u</a:t>
            </a:r>
            <a:br>
              <a:rPr lang="sr-Latn-RS" sz="2400" dirty="0" smtClean="0"/>
            </a:br>
            <a:r>
              <a:rPr lang="sr-Latn-RS" sz="2400" dirty="0" smtClean="0"/>
              <a:t>eksponencijalnim </a:t>
            </a:r>
            <a:br>
              <a:rPr lang="sr-Latn-RS" sz="2400" dirty="0" smtClean="0"/>
            </a:br>
            <a:r>
              <a:rPr lang="sr-Latn-RS" sz="2400" dirty="0" smtClean="0"/>
              <a:t>distribucijama</a:t>
            </a:r>
            <a:br>
              <a:rPr lang="sr-Latn-RS" sz="2400" dirty="0" smtClean="0"/>
            </a:br>
            <a:r>
              <a:rPr lang="sr-Latn-RS" sz="2400" dirty="0" smtClean="0"/>
              <a:t>i karakteristrična je za</a:t>
            </a:r>
            <a:br>
              <a:rPr lang="sr-Latn-RS" sz="2400" dirty="0" smtClean="0"/>
            </a:br>
            <a:r>
              <a:rPr lang="sr-Latn-RS" sz="2400" dirty="0" smtClean="0"/>
              <a:t>snažnu prostornu strukturu</a:t>
            </a:r>
            <a:br>
              <a:rPr lang="sr-Latn-RS" sz="2400" dirty="0" smtClean="0"/>
            </a:br>
            <a:endParaRPr lang="sr-Latn-R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14311" t="3819" r="15564" b="4535"/>
          <a:stretch>
            <a:fillRect/>
          </a:stretch>
        </p:blipFill>
        <p:spPr bwMode="auto">
          <a:xfrm>
            <a:off x="4217832" y="2298441"/>
            <a:ext cx="4343400" cy="425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 rot="3140474">
            <a:off x="5084294" y="3296552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6" name="Straight Arrow Connector 5"/>
          <p:cNvCxnSpPr>
            <a:stCxn id="10" idx="2"/>
            <a:endCxn id="5" idx="0"/>
          </p:cNvCxnSpPr>
          <p:nvPr/>
        </p:nvCxnSpPr>
        <p:spPr>
          <a:xfrm flipH="1">
            <a:off x="5655018" y="2426732"/>
            <a:ext cx="1946573" cy="95030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59181" y="2057400"/>
            <a:ext cx="308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Korelacija između bližih piksela</a:t>
            </a:r>
            <a:endParaRPr lang="sr-Latn-RS" dirty="0"/>
          </a:p>
        </p:txBody>
      </p:sp>
      <p:sp>
        <p:nvSpPr>
          <p:cNvPr id="11" name="Oval 10"/>
          <p:cNvSpPr/>
          <p:nvPr/>
        </p:nvSpPr>
        <p:spPr>
          <a:xfrm rot="3140474">
            <a:off x="7473056" y="3518283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2" name="Straight Arrow Connector 11"/>
          <p:cNvCxnSpPr>
            <a:stCxn id="15" idx="0"/>
            <a:endCxn id="11" idx="4"/>
          </p:cNvCxnSpPr>
          <p:nvPr/>
        </p:nvCxnSpPr>
        <p:spPr>
          <a:xfrm flipV="1">
            <a:off x="7344029" y="3851550"/>
            <a:ext cx="372200" cy="261257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1200" y="6464121"/>
            <a:ext cx="310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Korelacija između daljih piksela</a:t>
            </a:r>
            <a:endParaRPr lang="sr-Latn-R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4800600" cy="4525963"/>
          </a:xfrm>
        </p:spPr>
        <p:txBody>
          <a:bodyPr>
            <a:normAutofit/>
          </a:bodyPr>
          <a:lstStyle/>
          <a:p>
            <a:r>
              <a:rPr lang="sr-Latn-RS" sz="2200" dirty="0" smtClean="0"/>
              <a:t>Martrica koja je </a:t>
            </a:r>
            <a:r>
              <a:rPr lang="sr-Latn-RS" sz="2200" i="1" dirty="0" smtClean="0"/>
              <a:t>inverzna</a:t>
            </a:r>
            <a:r>
              <a:rPr lang="sr-Latn-RS" sz="2200" dirty="0" smtClean="0"/>
              <a:t> matrici korelacije, često zvana matrica tačnosti, upadljivo prikazuje prostornu strukuru.</a:t>
            </a:r>
          </a:p>
          <a:p>
            <a:r>
              <a:rPr lang="sr-Latn-RS" sz="2200" dirty="0" smtClean="0"/>
              <a:t>Ova struktura je sparse.</a:t>
            </a:r>
          </a:p>
          <a:p>
            <a:r>
              <a:rPr lang="sr-Latn-RS" sz="2200" dirty="0" smtClean="0"/>
              <a:t>Videti </a:t>
            </a:r>
            <a:r>
              <a:rPr lang="sr-Latn-RS" sz="2200" i="1" dirty="0" smtClean="0"/>
              <a:t>multivariate Gaussian </a:t>
            </a:r>
            <a:r>
              <a:rPr lang="sr-Latn-RS" sz="2200" dirty="0" smtClean="0"/>
              <a:t>i </a:t>
            </a:r>
            <a:br>
              <a:rPr lang="sr-Latn-RS" sz="2200" dirty="0" smtClean="0"/>
            </a:br>
            <a:r>
              <a:rPr lang="sr-Latn-RS" sz="2200" i="1" dirty="0" smtClean="0"/>
              <a:t>low pass filter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9525" y="2667000"/>
            <a:ext cx="53244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 rot="3887627">
            <a:off x="4389329" y="4361855"/>
            <a:ext cx="3505200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8" name="Straight Arrow Connector 7"/>
          <p:cNvCxnSpPr>
            <a:stCxn id="12" idx="2"/>
          </p:cNvCxnSpPr>
          <p:nvPr/>
        </p:nvCxnSpPr>
        <p:spPr>
          <a:xfrm flipH="1">
            <a:off x="6248400" y="2876729"/>
            <a:ext cx="949604" cy="131427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19800" y="1676400"/>
            <a:ext cx="2356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Struktura je zapisana po dijagonali</a:t>
            </a:r>
          </a:p>
          <a:p>
            <a:r>
              <a:rPr lang="sr-Latn-RS" dirty="0" smtClean="0"/>
              <a:t>zato što opisuje susede svakog piksela</a:t>
            </a:r>
            <a:endParaRPr lang="sr-Latn-RS" dirty="0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59" y="4267200"/>
            <a:ext cx="3253141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Arrow Connector 18"/>
          <p:cNvCxnSpPr>
            <a:stCxn id="54278" idx="3"/>
            <a:endCxn id="7" idx="4"/>
          </p:cNvCxnSpPr>
          <p:nvPr/>
        </p:nvCxnSpPr>
        <p:spPr>
          <a:xfrm flipV="1">
            <a:off x="3733800" y="4656833"/>
            <a:ext cx="2220952" cy="31998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460" y="5943600"/>
            <a:ext cx="2395538" cy="57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Straight Arrow Connector 24"/>
          <p:cNvCxnSpPr>
            <a:stCxn id="54278" idx="2"/>
            <a:endCxn id="54279" idx="0"/>
          </p:cNvCxnSpPr>
          <p:nvPr/>
        </p:nvCxnSpPr>
        <p:spPr>
          <a:xfrm flipH="1">
            <a:off x="2107229" y="5686425"/>
            <a:ext cx="1" cy="257175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2800" y="579120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inv(corr(x))=</a:t>
            </a:r>
            <a:endParaRPr lang="sr-Latn-R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Kako iskoristiti ovo znanje o prirodnjim slikama?</a:t>
            </a:r>
          </a:p>
          <a:p>
            <a:pPr lvl="1"/>
            <a:r>
              <a:rPr lang="sr-Latn-RS" dirty="0" smtClean="0"/>
              <a:t>Kada pokušavamo da automatski izoštrimo sliku onda tražimo onu čija je distribucija najsličnija oštroj slici, sa velikom varijansom</a:t>
            </a:r>
          </a:p>
          <a:p>
            <a:pPr lvl="1"/>
            <a:r>
              <a:rPr lang="sr-Latn-RS" dirty="0" smtClean="0"/>
              <a:t>Kod pretraživanja slike, ako želimo da zanemarimo relativni raspon vrednosti piksela u poređenju, mogu se koristiti mere kao kosinusna udaljenost</a:t>
            </a:r>
          </a:p>
          <a:p>
            <a:pPr lvl="1"/>
            <a:r>
              <a:rPr lang="sr-Latn-RS" dirty="0" smtClean="0"/>
              <a:t>Jedan pristup je modelovati slike kao normalnu distribuciju sa više promenljivih nad vrednostima piksela. </a:t>
            </a:r>
          </a:p>
          <a:p>
            <a:pPr lvl="1"/>
            <a:r>
              <a:rPr lang="sr-Latn-RS" dirty="0" smtClean="0"/>
              <a:t>Tada je prethodna matrica Σ</a:t>
            </a:r>
            <a:r>
              <a:rPr lang="sr-Latn-RS" baseline="30000" dirty="0" smtClean="0"/>
              <a:t>-1 </a:t>
            </a:r>
            <a:r>
              <a:rPr lang="sr-Latn-RS" dirty="0" smtClean="0"/>
              <a:t>predstavlja matricu preciznosti za Naivni Bajes model.</a:t>
            </a:r>
            <a:r>
              <a:rPr lang="sr-Latn-RS" baseline="30000" dirty="0" smtClean="0"/>
              <a:t>.</a:t>
            </a:r>
            <a:br>
              <a:rPr lang="sr-Latn-RS" baseline="30000" dirty="0" smtClean="0"/>
            </a:br>
            <a:r>
              <a:rPr lang="sr-Latn-RS" dirty="0" smtClean="0"/>
              <a:t>Videti </a:t>
            </a:r>
            <a:r>
              <a:rPr lang="sr-Latn-RS" i="1" dirty="0" smtClean="0"/>
              <a:t>multi variate normal</a:t>
            </a:r>
            <a:r>
              <a:rPr lang="sr-Latn-RS" dirty="0" smtClean="0"/>
              <a:t>.</a:t>
            </a:r>
            <a:endParaRPr lang="sr-Latn-R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Na koji način opisati posepeni prelaz is oblika na levoj strani u oblik na desnoj?</a:t>
            </a:r>
          </a:p>
          <a:p>
            <a:endParaRPr lang="sr-Latn-RS" smtClean="0"/>
          </a:p>
          <a:p>
            <a:endParaRPr lang="sr-Latn-RS" smtClean="0"/>
          </a:p>
          <a:p>
            <a:endParaRPr lang="sr-Latn-RS" smtClean="0"/>
          </a:p>
          <a:p>
            <a:r>
              <a:rPr lang="sr-Latn-RS" smtClean="0"/>
              <a:t>Koje od ovih figura su slične i u kojoj meri?</a:t>
            </a:r>
            <a:endParaRPr lang="sr-Latn-R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b="33363"/>
          <a:stretch>
            <a:fillRect/>
          </a:stretch>
        </p:blipFill>
        <p:spPr bwMode="auto">
          <a:xfrm>
            <a:off x="447675" y="2552700"/>
            <a:ext cx="82581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Konture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 b="37922"/>
          <a:stretch>
            <a:fillRect/>
          </a:stretch>
        </p:blipFill>
        <p:spPr bwMode="auto">
          <a:xfrm>
            <a:off x="298608" y="4953000"/>
            <a:ext cx="855630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1281" y="6488668"/>
            <a:ext cx="501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Heung-yeung Shum Martial Hebert Katsushi Ikeuchi</a:t>
            </a:r>
            <a:endParaRPr lang="sr-Latn-R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Na koji način izmeriti i opisati sličnosti između sledeće tri figure.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figure i delimično preklapanje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7969" y="2971800"/>
            <a:ext cx="6568062" cy="312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51723" y="6488668"/>
            <a:ext cx="19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Remco C. Veltkamp</a:t>
            </a:r>
            <a:endParaRPr lang="sr-Latn-R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www.cs.utexas.edu/~grauman/research/projects/contours/mocapContou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8476" y="1798638"/>
            <a:ext cx="5853124" cy="4525962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siluete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2743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iz video snimka izdvojiti siluete?</a:t>
            </a:r>
          </a:p>
          <a:p>
            <a:pPr indent="174625">
              <a:buFont typeface="Arial" pitchFamily="34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izabrati reprezentaciju za siluetu osobe, tako da je pogodna za prepoznavanje specifičnih postupaka?</a:t>
            </a:r>
          </a:p>
          <a:p>
            <a:pPr indent="174625">
              <a:buFont typeface="Arial" pitchFamily="34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koji efektivan način možemo grupisati siluete?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9261" y="6488668"/>
            <a:ext cx="349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Kristen Grauman and Trevor Darrell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images.slideplayer.com/16/4991711/slides/slide_4.jpg"/>
          <p:cNvPicPr>
            <a:picLocks noChangeAspect="1" noChangeArrowheads="1"/>
          </p:cNvPicPr>
          <p:nvPr/>
        </p:nvPicPr>
        <p:blipFill>
          <a:blip r:embed="rId2" cstate="print"/>
          <a:srcRect t="15789" b="26316"/>
          <a:stretch>
            <a:fillRect/>
          </a:stretch>
        </p:blipFill>
        <p:spPr bwMode="auto">
          <a:xfrm>
            <a:off x="838200" y="3505200"/>
            <a:ext cx="7546109" cy="32766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Konturu neke figure iz videa je moguće pretvoriti u u 1D signal.</a:t>
            </a:r>
          </a:p>
          <a:p>
            <a:r>
              <a:rPr lang="sr-Latn-RS" smtClean="0"/>
              <a:t>Ovakvi signali su pogodni za metrike i poređenja.</a:t>
            </a:r>
            <a:endParaRPr lang="sr-Latn-R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figure i izdvajanje siluete</a:t>
            </a:r>
            <a:endParaRPr kumimoji="0" lang="sr-Latn-C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6526" y="648866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Li Wei Eamonn Keogh Xiaopeng Xi </a:t>
            </a:r>
            <a:endParaRPr lang="sr-Latn-R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987" t="10059" r="9979" b="13047"/>
          <a:stretch>
            <a:fillRect/>
          </a:stretch>
        </p:blipFill>
        <p:spPr bwMode="auto">
          <a:xfrm>
            <a:off x="228600" y="1066800"/>
            <a:ext cx="857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542901"/>
            <a:ext cx="83820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MNIST, </a:t>
            </a:r>
            <a:r>
              <a:rPr lang="en-US" dirty="0" smtClean="0">
                <a:hlinkClick r:id="rId4"/>
              </a:rPr>
              <a:t>http://distill.pub/2016/misread-tsne/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i191.photobucket.com/albums/z301/theclotheshorse/Faves/esche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707938"/>
            <a:ext cx="8686800" cy="2520567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trendovi se mogu menjati kroz vreme i prostor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0457" y="6488668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M.C.Escher</a:t>
            </a:r>
            <a:endParaRPr lang="sr-Latn-R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Problem klasifikacije</a:t>
            </a:r>
          </a:p>
          <a:p>
            <a:pPr lvl="1"/>
            <a:r>
              <a:rPr lang="sr-Latn-RS" dirty="0" smtClean="0"/>
              <a:t>Dat je niz objekata X = [</a:t>
            </a:r>
            <a:r>
              <a:rPr lang="sr-Latn-RS" i="1" dirty="0" smtClean="0"/>
              <a:t>x</a:t>
            </a:r>
            <a:r>
              <a:rPr lang="sr-Latn-RS" baseline="-25000" dirty="0" smtClean="0"/>
              <a:t>1</a:t>
            </a:r>
            <a:r>
              <a:rPr lang="sr-Latn-RS" dirty="0" smtClean="0"/>
              <a:t>, </a:t>
            </a:r>
            <a:r>
              <a:rPr lang="sr-Latn-RS" i="1" dirty="0" smtClean="0"/>
              <a:t>x</a:t>
            </a:r>
            <a:r>
              <a:rPr lang="sr-Latn-RS" baseline="-25000" dirty="0" smtClean="0"/>
              <a:t>2</a:t>
            </a:r>
            <a:r>
              <a:rPr lang="sr-Latn-RS" dirty="0" smtClean="0"/>
              <a:t>, … </a:t>
            </a:r>
            <a:r>
              <a:rPr lang="sr-Latn-RS" i="1" dirty="0" smtClean="0"/>
              <a:t>x</a:t>
            </a:r>
            <a:r>
              <a:rPr lang="sr-Latn-RS" baseline="-25000" dirty="0" smtClean="0"/>
              <a:t>N</a:t>
            </a:r>
            <a:r>
              <a:rPr lang="sr-Latn-RS" dirty="0" smtClean="0"/>
              <a:t>] ili primera kojima je pridružena klasa ili obeležje Y = [</a:t>
            </a:r>
            <a:r>
              <a:rPr lang="sr-Latn-RS" i="1" dirty="0" smtClean="0"/>
              <a:t>y</a:t>
            </a:r>
            <a:r>
              <a:rPr lang="sr-Latn-RS" baseline="-25000" dirty="0" smtClean="0"/>
              <a:t>1</a:t>
            </a:r>
            <a:r>
              <a:rPr lang="sr-Latn-RS" dirty="0" smtClean="0"/>
              <a:t>, </a:t>
            </a:r>
            <a:r>
              <a:rPr lang="sr-Latn-RS" i="1" dirty="0" smtClean="0"/>
              <a:t>y</a:t>
            </a:r>
            <a:r>
              <a:rPr lang="sr-Latn-RS" baseline="-25000" dirty="0" smtClean="0"/>
              <a:t>2</a:t>
            </a:r>
            <a:r>
              <a:rPr lang="sr-Latn-RS" dirty="0" smtClean="0"/>
              <a:t>,… </a:t>
            </a:r>
            <a:r>
              <a:rPr lang="sr-Latn-RS" i="1" dirty="0" smtClean="0"/>
              <a:t>y</a:t>
            </a:r>
            <a:r>
              <a:rPr lang="sr-Latn-RS" baseline="-25000" dirty="0" smtClean="0"/>
              <a:t>N</a:t>
            </a:r>
            <a:r>
              <a:rPr lang="sr-Latn-RS" dirty="0" smtClean="0"/>
              <a:t>].</a:t>
            </a:r>
          </a:p>
          <a:p>
            <a:pPr lvl="1"/>
            <a:r>
              <a:rPr lang="sr-Latn-RS" dirty="0" smtClean="0"/>
              <a:t>Kada stigne novi primer </a:t>
            </a:r>
            <a:r>
              <a:rPr lang="sr-Latn-RS" i="1" dirty="0" smtClean="0"/>
              <a:t>x</a:t>
            </a:r>
            <a:r>
              <a:rPr lang="sr-Latn-RS" dirty="0" smtClean="0"/>
              <a:t>* kako dodeliti klasu </a:t>
            </a:r>
            <a:r>
              <a:rPr lang="sr-Latn-RS" i="1" dirty="0" smtClean="0"/>
              <a:t>y</a:t>
            </a:r>
            <a:r>
              <a:rPr lang="sr-Latn-RS" dirty="0" smtClean="0"/>
              <a:t>*?</a:t>
            </a:r>
          </a:p>
          <a:p>
            <a:r>
              <a:rPr lang="sr-Latn-RS" dirty="0" smtClean="0"/>
              <a:t>Intuicija za rešenje</a:t>
            </a:r>
          </a:p>
          <a:p>
            <a:pPr lvl="1"/>
            <a:r>
              <a:rPr lang="sr-Latn-RS" dirty="0" smtClean="0"/>
              <a:t>Objekat je na nekin način predstavljen na računaru. Obično je u pitanju vektor bajtova koji opisujemo sa 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i</a:t>
            </a:r>
            <a:r>
              <a:rPr lang="sr-Latn-RS" dirty="0" smtClean="0"/>
              <a:t>. </a:t>
            </a:r>
          </a:p>
          <a:p>
            <a:pPr lvl="2"/>
            <a:r>
              <a:rPr lang="sr-Latn-RS" dirty="0" smtClean="0"/>
              <a:t>Način predstavljanja definiše reprezentaciju.</a:t>
            </a:r>
          </a:p>
          <a:p>
            <a:pPr lvl="2"/>
            <a:r>
              <a:rPr lang="sr-Latn-RS" dirty="0" smtClean="0"/>
              <a:t>Moguće su različite reprezentacije.</a:t>
            </a:r>
          </a:p>
          <a:p>
            <a:pPr lvl="1"/>
            <a:r>
              <a:rPr lang="sr-Latn-RS" dirty="0" smtClean="0"/>
              <a:t>Da li postoji dobra mera razdaljine za taj način predstavljanja odnosno reprezentaciju? Euklidska ili Gausova razdaljina se najčešće koriste.</a:t>
            </a:r>
          </a:p>
          <a:p>
            <a:pPr lvl="1"/>
            <a:r>
              <a:rPr lang="sr-Latn-RS" dirty="0" smtClean="0"/>
              <a:t>Nađimo objekat </a:t>
            </a:r>
            <a:r>
              <a:rPr lang="sr-Latn-RS" i="1" dirty="0" smtClean="0"/>
              <a:t>x</a:t>
            </a:r>
            <a:r>
              <a:rPr lang="sr-Latn-RS" baseline="30000" dirty="0" smtClean="0"/>
              <a:t>+</a:t>
            </a:r>
            <a:r>
              <a:rPr lang="sr-Latn-RS" dirty="0" smtClean="0"/>
              <a:t> koji je najsličniji novom primeru </a:t>
            </a:r>
            <a:r>
              <a:rPr lang="sr-Latn-RS" i="1" dirty="0" smtClean="0"/>
              <a:t>x</a:t>
            </a:r>
            <a:r>
              <a:rPr lang="sr-Latn-RS" dirty="0" smtClean="0"/>
              <a:t>* i dodelimo novom primeru njegovu klasu </a:t>
            </a:r>
            <a:r>
              <a:rPr lang="sr-Latn-RS" i="1" dirty="0" smtClean="0"/>
              <a:t>y</a:t>
            </a:r>
            <a:r>
              <a:rPr lang="sr-Latn-RS" dirty="0" smtClean="0"/>
              <a:t>*=</a:t>
            </a:r>
            <a:r>
              <a:rPr lang="sr-Latn-RS" i="1" dirty="0" smtClean="0"/>
              <a:t>y</a:t>
            </a:r>
            <a:r>
              <a:rPr lang="sr-Latn-RS" baseline="30000" dirty="0" smtClean="0"/>
              <a:t>+</a:t>
            </a:r>
          </a:p>
          <a:p>
            <a:pPr lvl="2"/>
            <a:r>
              <a:rPr lang="sr-Latn-RS" dirty="0" smtClean="0"/>
              <a:t>Možemo naći nekoliko najbližih objekata </a:t>
            </a:r>
            <a:r>
              <a:rPr lang="en-US" dirty="0" smtClean="0"/>
              <a:t>[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1</a:t>
            </a:r>
            <a:r>
              <a:rPr lang="sr-Latn-RS" baseline="30000" dirty="0" smtClean="0"/>
              <a:t>+</a:t>
            </a:r>
            <a:r>
              <a:rPr lang="en-US" i="1" dirty="0" smtClean="0"/>
              <a:t>, </a:t>
            </a:r>
            <a:r>
              <a:rPr lang="sr-Latn-RS" i="1" dirty="0" smtClean="0"/>
              <a:t>x</a:t>
            </a:r>
            <a:r>
              <a:rPr lang="en-US" i="1" baseline="-25000" dirty="0" smtClean="0"/>
              <a:t>2</a:t>
            </a:r>
            <a:r>
              <a:rPr lang="sr-Latn-RS" baseline="30000" dirty="0" smtClean="0"/>
              <a:t>+</a:t>
            </a:r>
            <a:r>
              <a:rPr lang="en-US" dirty="0" smtClean="0"/>
              <a:t>,… </a:t>
            </a:r>
            <a:r>
              <a:rPr lang="sr-Latn-RS" i="1" dirty="0" smtClean="0"/>
              <a:t>x</a:t>
            </a:r>
            <a:r>
              <a:rPr lang="en-US" i="1" baseline="-25000" dirty="0" smtClean="0"/>
              <a:t>k</a:t>
            </a:r>
            <a:r>
              <a:rPr lang="sr-Latn-RS" baseline="30000" dirty="0" smtClean="0"/>
              <a:t>+ </a:t>
            </a:r>
            <a:r>
              <a:rPr lang="en-US" dirty="0" smtClean="0"/>
              <a:t>]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dodeliti</a:t>
            </a:r>
            <a:r>
              <a:rPr lang="sr-Latn-RS" dirty="0" smtClean="0"/>
              <a:t> naj zastupljeniju klasu novom primeru (videti </a:t>
            </a:r>
            <a:r>
              <a:rPr lang="sr-Latn-RS" i="1" dirty="0" smtClean="0"/>
              <a:t>k-nearest neighbor</a:t>
            </a:r>
            <a:r>
              <a:rPr lang="sr-Latn-RS" dirty="0" smtClean="0"/>
              <a:t>).</a:t>
            </a:r>
            <a:endParaRPr lang="sr-Latn-RS" baseline="30000" dirty="0" smtClean="0"/>
          </a:p>
          <a:p>
            <a:pPr lvl="1"/>
            <a:endParaRPr lang="sr-Latn-RS" dirty="0" smtClean="0"/>
          </a:p>
          <a:p>
            <a:pPr lvl="1"/>
            <a:endParaRPr lang="sr-Latn-R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K-NN Intuicija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KNN Primer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1864" t="6813" r="8475" b="6012"/>
          <a:stretch>
            <a:fillRect/>
          </a:stretch>
        </p:blipFill>
        <p:spPr bwMode="auto">
          <a:xfrm>
            <a:off x="105104" y="1143000"/>
            <a:ext cx="8933793" cy="551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181600" y="4572000"/>
            <a:ext cx="914400" cy="167640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19800" y="5791200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Nov primer x*</a:t>
            </a:r>
            <a:endParaRPr lang="sr-Latn-R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91000" y="4572000"/>
            <a:ext cx="685800" cy="114300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638800"/>
            <a:ext cx="23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10 najbližih primera u X</a:t>
            </a:r>
            <a:endParaRPr lang="sr-Latn-R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069" t="13016" r="15815" b="20441"/>
          <a:stretch>
            <a:fillRect/>
          </a:stretch>
        </p:blipFill>
        <p:spPr bwMode="auto">
          <a:xfrm>
            <a:off x="495300" y="1628328"/>
            <a:ext cx="8153400" cy="492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67200" y="64886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MNIST</a:t>
            </a:r>
            <a:r>
              <a:rPr lang="sr-Latn-RS" dirty="0" smtClean="0"/>
              <a:t> 3 &amp; 8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2069" t="13771" r="15815" b="20425"/>
          <a:stretch>
            <a:fillRect/>
          </a:stretch>
        </p:blipFill>
        <p:spPr bwMode="auto">
          <a:xfrm>
            <a:off x="517813" y="1600200"/>
            <a:ext cx="8108375" cy="484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67200" y="64886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Faces in the wild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Rastojanje – sličnost</a:t>
            </a:r>
            <a:endParaRPr lang="sr-Latn-R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620000" cy="571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6562" y="6400800"/>
            <a:ext cx="383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Tri grupe iz N, μ = (0,0),(-3,3),(3,3); σ=1</a:t>
            </a:r>
            <a:endParaRPr lang="sr-Latn-R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7500"/>
          <a:stretch>
            <a:fillRect/>
          </a:stretch>
        </p:blipFill>
        <p:spPr bwMode="auto">
          <a:xfrm>
            <a:off x="6324600" y="1219200"/>
            <a:ext cx="2819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05600" y="3733800"/>
            <a:ext cx="218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4"/>
              </a:rPr>
              <a:t>t-SNE – Laurens van </a:t>
            </a:r>
            <a:r>
              <a:rPr lang="en-US" sz="1200" dirty="0" err="1" smtClean="0">
                <a:hlinkClick r:id="rId4"/>
              </a:rPr>
              <a:t>der</a:t>
            </a:r>
            <a:r>
              <a:rPr lang="en-US" sz="1200" dirty="0" smtClean="0">
                <a:hlinkClick r:id="rId4"/>
              </a:rPr>
              <a:t> </a:t>
            </a:r>
            <a:r>
              <a:rPr lang="en-US" sz="1200" dirty="0" err="1" smtClean="0">
                <a:hlinkClick r:id="rId4"/>
              </a:rPr>
              <a:t>Maaten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400769" y="5638800"/>
            <a:ext cx="43476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Štampamo true ako su vrednosti neko malo </a:t>
            </a:r>
            <a:endParaRPr lang="en-US" sz="1600" b="1" dirty="0" smtClean="0">
              <a:latin typeface="CMU Bright" pitchFamily="2" charset="0"/>
              <a:ea typeface="CMU Bright" pitchFamily="2" charset="0"/>
              <a:cs typeface="CMU Bright" pitchFamily="2" charset="0"/>
            </a:endParaRPr>
          </a:p>
          <a:p>
            <a:pPr algn="ctr"/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r</a:t>
            </a: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astojanje</a:t>
            </a:r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 </a:t>
            </a: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jedno od drugog</a:t>
            </a:r>
            <a:endParaRPr lang="en-U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87" y="1905000"/>
            <a:ext cx="411362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Problemi iz numerike, zaokruživanje većih</a:t>
            </a:r>
            <a:b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</a:b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tipova na manje</a:t>
            </a:r>
            <a:endParaRPr lang="sr-Latn-R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8300" y="3342188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public class JavaApplication1 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int i = (int)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float j = (float)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public static void main(String [] args){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 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if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( (i - j )&lt;0.2){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System.out.println("true");}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 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else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System.out.println("false");};}}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500" y="3257550"/>
            <a:ext cx="472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public class JavaApplication1 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int i = (int)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float j = (float)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public static void main(String [] args){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if(i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== j){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   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System.out.println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("true");}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e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lse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      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System.out.println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("false");};}}</a:t>
            </a:r>
            <a:endParaRPr lang="en-US" sz="1200" dirty="0" smtClean="0">
              <a:latin typeface="Consolas" pitchFamily="49" charset="0"/>
              <a:cs typeface="Courier New" pitchFamily="49" charset="0"/>
            </a:endParaRPr>
          </a:p>
          <a:p>
            <a:endParaRPr lang="sr-Latn-RS" sz="1200" dirty="0" smtClean="0">
              <a:latin typeface="Consolas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685" y="5638800"/>
            <a:ext cx="287450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Štampamo true samo ako su</a:t>
            </a:r>
            <a:b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</a:b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vrednosti </a:t>
            </a:r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“==“</a:t>
            </a:r>
            <a:endParaRPr lang="en-U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sr-Latn-RS" dirty="0"/>
          </a:p>
        </p:txBody>
      </p:sp>
      <p:sp>
        <p:nvSpPr>
          <p:cNvPr id="5" name="Rectangle 4"/>
          <p:cNvSpPr/>
          <p:nvPr/>
        </p:nvSpPr>
        <p:spPr>
          <a:xfrm>
            <a:off x="2819400" y="12954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a="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milan ide u skolu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";</a:t>
            </a:r>
          </a:p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b="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milan ide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";</a:t>
            </a:r>
          </a:p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[] baza = {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u školu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", 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                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u obdanište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",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na posao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 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2362200"/>
            <a:ext cx="18966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SOFT COMPUTING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5638800"/>
            <a:ext cx="20553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MOŽE I </a:t>
            </a:r>
            <a:r>
              <a:rPr lang="sr-Latn-RS" sz="1400" b="1" dirty="0" smtClean="0">
                <a:solidFill>
                  <a:srgbClr val="00B050"/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PRIBLIŽNO</a:t>
            </a:r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!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2362200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HARD COMPUTING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43400" y="3238500"/>
            <a:ext cx="3924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foreach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t </a:t>
            </a:r>
            <a:r>
              <a:rPr lang="sr-Latn-RS" sz="1400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baza)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r = b + t;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int d = </a:t>
            </a:r>
            <a:r>
              <a:rPr lang="sr-Latn-RS" sz="1400" b="1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LevenshteinDistance(r, a);</a:t>
            </a:r>
          </a:p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  if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(d &lt;= 1)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Console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.WriteLine(r);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break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}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465" y="3323139"/>
            <a:ext cx="3390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foreach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t </a:t>
            </a:r>
            <a:r>
              <a:rPr lang="sr-Latn-RS" sz="1400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baza)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r = b + t;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if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(r == 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Console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.WriteLine(r);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break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}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5638800"/>
            <a:ext cx="22910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SAMO AKO JE </a:t>
            </a:r>
            <a:r>
              <a:rPr lang="sr-Latn-RS" sz="1400" b="1" dirty="0" smtClean="0">
                <a:solidFill>
                  <a:srgbClr val="C00000"/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TAČNO</a:t>
            </a:r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!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2609</Words>
  <Application>Microsoft Office PowerPoint</Application>
  <PresentationFormat>On-screen Show (4:3)</PresentationFormat>
  <Paragraphs>573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Soft computing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Slide 10</vt:lpstr>
      <vt:lpstr>Slide 11</vt:lpstr>
      <vt:lpstr>Približno poređenje stringova</vt:lpstr>
      <vt:lpstr>Hamming rastojanje</vt:lpstr>
      <vt:lpstr>Levenshtein rastojanje</vt:lpstr>
      <vt:lpstr>Slide 15</vt:lpstr>
      <vt:lpstr>Levenshtein rastojanje</vt:lpstr>
      <vt:lpstr>Levenshtein rastojanje</vt:lpstr>
      <vt:lpstr>Levenshtein rastojanje</vt:lpstr>
      <vt:lpstr>Levenshtein rastojanje</vt:lpstr>
      <vt:lpstr>Levenshtein rastojanje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Statistička analiza slike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Djordje Obradovic</cp:lastModifiedBy>
  <cp:revision>220</cp:revision>
  <dcterms:created xsi:type="dcterms:W3CDTF">2016-08-24T12:39:54Z</dcterms:created>
  <dcterms:modified xsi:type="dcterms:W3CDTF">2016-10-24T08:07:11Z</dcterms:modified>
</cp:coreProperties>
</file>